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0" r:id="rId3"/>
    <p:sldId id="262" r:id="rId4"/>
    <p:sldId id="263" r:id="rId5"/>
    <p:sldId id="264" r:id="rId6"/>
    <p:sldId id="265" r:id="rId7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1458CB9-BBFF-7941-2C06-C36C6655E752}">
  <a:tblStyle styleId="{51458CB9-BBFF-7941-2C06-C36C6655E752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06E36-FD25-4E2D-B0AA-010F637433A0}" type="datetimeFigureOut">
              <a:rPr lang="ru-RU" smtClean="0"/>
              <a:pPr>
                <a:defRPr/>
              </a:pPr>
              <a:t>31.08.2023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5C68B6-61C2-468F-89AB-4B9F7531AA6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3630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06E36-FD25-4E2D-B0AA-010F637433A0}" type="datetimeFigureOut">
              <a:rPr lang="ru-RU" smtClean="0"/>
              <a:pPr>
                <a:defRPr/>
              </a:pPr>
              <a:t>31.08.2023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5C68B6-61C2-468F-89AB-4B9F7531AA6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7445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06E36-FD25-4E2D-B0AA-010F637433A0}" type="datetimeFigureOut">
              <a:rPr lang="ru-RU" smtClean="0"/>
              <a:pPr>
                <a:defRPr/>
              </a:pPr>
              <a:t>31.08.2023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5C68B6-61C2-468F-89AB-4B9F7531AA6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6998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31.08.2023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31.08.2023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1_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31.08.2023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1_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 bwMode="auto"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31.08.2023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1_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31.08.2023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1_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31.08.2023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31.08.2023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1_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31.08.2023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06E36-FD25-4E2D-B0AA-010F637433A0}" type="datetimeFigureOut">
              <a:rPr lang="ru-RU" smtClean="0"/>
              <a:pPr>
                <a:defRPr/>
              </a:pPr>
              <a:t>31.08.2023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5C68B6-61C2-468F-89AB-4B9F7531AA6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6911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1_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31.08.2023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1_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31.08.2023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1_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800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31.08.2023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06E36-FD25-4E2D-B0AA-010F637433A0}" type="datetimeFigureOut">
              <a:rPr lang="ru-RU" smtClean="0"/>
              <a:pPr>
                <a:defRPr/>
              </a:pPr>
              <a:t>31.08.2023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5C68B6-61C2-468F-89AB-4B9F7531AA6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5279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06E36-FD25-4E2D-B0AA-010F637433A0}" type="datetimeFigureOut">
              <a:rPr lang="ru-RU" smtClean="0"/>
              <a:pPr>
                <a:defRPr/>
              </a:pPr>
              <a:t>31.08.2023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5C68B6-61C2-468F-89AB-4B9F7531AA6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436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06E36-FD25-4E2D-B0AA-010F637433A0}" type="datetimeFigureOut">
              <a:rPr lang="ru-RU" smtClean="0"/>
              <a:pPr>
                <a:defRPr/>
              </a:pPr>
              <a:t>31.08.2023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5C68B6-61C2-468F-89AB-4B9F7531AA6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650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06E36-FD25-4E2D-B0AA-010F637433A0}" type="datetimeFigureOut">
              <a:rPr lang="ru-RU" smtClean="0"/>
              <a:pPr>
                <a:defRPr/>
              </a:pPr>
              <a:t>31.08.2023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5C68B6-61C2-468F-89AB-4B9F7531AA6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1260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06E36-FD25-4E2D-B0AA-010F637433A0}" type="datetimeFigureOut">
              <a:rPr lang="ru-RU" smtClean="0"/>
              <a:pPr>
                <a:defRPr/>
              </a:pPr>
              <a:t>31.08.2023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5C68B6-61C2-468F-89AB-4B9F7531AA6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755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06E36-FD25-4E2D-B0AA-010F637433A0}" type="datetimeFigureOut">
              <a:rPr lang="ru-RU" smtClean="0"/>
              <a:pPr>
                <a:defRPr/>
              </a:pPr>
              <a:t>31.08.2023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5C68B6-61C2-468F-89AB-4B9F7531AA6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0256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06E36-FD25-4E2D-B0AA-010F637433A0}" type="datetimeFigureOut">
              <a:rPr lang="ru-RU" smtClean="0"/>
              <a:pPr>
                <a:defRPr/>
              </a:pPr>
              <a:t>31.08.2023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5C68B6-61C2-468F-89AB-4B9F7531AA6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100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106E36-FD25-4E2D-B0AA-010F637433A0}" type="datetimeFigureOut">
              <a:rPr lang="ru-RU" smtClean="0"/>
              <a:pPr>
                <a:defRPr/>
              </a:pPr>
              <a:t>31.08.2023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25C68B6-61C2-468F-89AB-4B9F7531AA6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852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649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87;&#1088;&#1080;&#1082;&#1072;&#1079;%20&#1086;%20&#1087;&#1077;&#1088;&#1077;&#1093;&#1086;&#1076;&#1077;%20&#1085;&#1072;%20&#1092;&#1086;&#1087;.docx" TargetMode="External"/><Relationship Id="rId2" Type="http://schemas.openxmlformats.org/officeDocument/2006/relationships/hyperlink" Target="&#1042;&#1086;&#1079;&#1084;&#1086;&#1078;&#1085;&#1086;&#1089;&#1090;&#1100;%20&#1056;&#1055;&#1055;&#1057;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&#1087;&#1083;&#1072;&#1085;%20&#1075;&#1088;&#1072;&#1092;&#1080;&#1082;%20&#1056;&#1055;&#1055;&#1057;%20&#1080;%20&#1052;&#1054;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Подзаголовок 14"/>
          <p:cNvSpPr>
            <a:spLocks noGrp="1"/>
          </p:cNvSpPr>
          <p:nvPr>
            <p:ph type="subTitle" idx="1"/>
          </p:nvPr>
        </p:nvSpPr>
        <p:spPr bwMode="auto">
          <a:xfrm>
            <a:off x="683568" y="4430970"/>
            <a:ext cx="5716825" cy="827737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ru-RU" sz="1600" b="1" dirty="0" smtClean="0">
                <a:solidFill>
                  <a:srgbClr val="0070C0"/>
                </a:solidFill>
                <a:latin typeface="Franklin Gothic Demi"/>
              </a:rPr>
              <a:t>Мартыненко Елена Митрофановна</a:t>
            </a:r>
            <a:r>
              <a:rPr lang="ru-RU" sz="1600" b="1" dirty="0" smtClean="0">
                <a:solidFill>
                  <a:srgbClr val="0070C0"/>
                </a:solidFill>
                <a:latin typeface="Franklin Gothic Demi"/>
              </a:rPr>
              <a:t>,</a:t>
            </a:r>
          </a:p>
          <a:p>
            <a:pPr algn="l">
              <a:spcBef>
                <a:spcPts val="0"/>
              </a:spcBef>
              <a:defRPr/>
            </a:pPr>
            <a:r>
              <a:rPr lang="ru-RU" sz="1600" b="1" dirty="0" err="1" smtClean="0">
                <a:solidFill>
                  <a:srgbClr val="0070C0"/>
                </a:solidFill>
                <a:latin typeface="Franklin Gothic Demi"/>
              </a:rPr>
              <a:t>Бакай</a:t>
            </a:r>
            <a:r>
              <a:rPr lang="ru-RU" sz="1600" b="1" dirty="0" smtClean="0">
                <a:solidFill>
                  <a:srgbClr val="0070C0"/>
                </a:solidFill>
                <a:latin typeface="Franklin Gothic Demi"/>
              </a:rPr>
              <a:t> Ксения Александровна,</a:t>
            </a:r>
          </a:p>
          <a:p>
            <a:pPr algn="l">
              <a:spcBef>
                <a:spcPts val="0"/>
              </a:spcBef>
              <a:defRPr/>
            </a:pPr>
            <a:r>
              <a:rPr lang="ru-RU" sz="1600" b="1" dirty="0" smtClean="0">
                <a:solidFill>
                  <a:srgbClr val="0070C0"/>
                </a:solidFill>
                <a:latin typeface="Franklin Gothic Demi"/>
              </a:rPr>
              <a:t>воспитатели </a:t>
            </a:r>
            <a:r>
              <a:rPr lang="ru-RU" sz="1600" b="1" dirty="0" smtClean="0">
                <a:solidFill>
                  <a:srgbClr val="0070C0"/>
                </a:solidFill>
                <a:latin typeface="Franklin Gothic Demi"/>
              </a:rPr>
              <a:t>СП-Детский сад МБОУ «Меняйловская ООШ»</a:t>
            </a:r>
            <a:endParaRPr lang="ru-RU" sz="1600" b="1" dirty="0">
              <a:solidFill>
                <a:srgbClr val="0070C0"/>
              </a:solidFill>
              <a:latin typeface="Franklin Gothic Demi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755576" y="1124744"/>
            <a:ext cx="792957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0070C0"/>
                </a:solidFill>
              </a:rPr>
              <a:t>Защита проекта образовательной программы </a:t>
            </a:r>
            <a:r>
              <a:rPr lang="ru-RU" sz="2800" b="1" dirty="0">
                <a:solidFill>
                  <a:srgbClr val="0070C0"/>
                </a:solidFill>
              </a:rPr>
              <a:t>дошкольного </a:t>
            </a:r>
            <a:r>
              <a:rPr lang="ru-RU" sz="2800" b="1" dirty="0" smtClean="0">
                <a:solidFill>
                  <a:srgbClr val="0070C0"/>
                </a:solidFill>
              </a:rPr>
              <a:t>образования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70C0"/>
                </a:solidFill>
              </a:rPr>
              <a:t>СП-Детский сад МБОУ «Меняйловская ООШ»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70C0"/>
                </a:solidFill>
              </a:rPr>
              <a:t> </a:t>
            </a:r>
            <a:r>
              <a:rPr lang="ru-RU" sz="2800" b="1" dirty="0">
                <a:solidFill>
                  <a:srgbClr val="0070C0"/>
                </a:solidFill>
              </a:rPr>
              <a:t>на базе </a:t>
            </a:r>
            <a:r>
              <a:rPr lang="ru-RU" sz="2800" b="1" dirty="0" err="1">
                <a:solidFill>
                  <a:srgbClr val="0070C0"/>
                </a:solidFill>
              </a:rPr>
              <a:t>стажировочных</a:t>
            </a:r>
            <a:r>
              <a:rPr lang="ru-RU" sz="2800" b="1" dirty="0">
                <a:solidFill>
                  <a:srgbClr val="0070C0"/>
                </a:solidFill>
              </a:rPr>
              <a:t> площадок (в очном и дистанционном формате)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96144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Результаты </a:t>
            </a:r>
            <a:r>
              <a:rPr lang="ru-RU" sz="3600" b="1" dirty="0">
                <a:solidFill>
                  <a:srgbClr val="C00000"/>
                </a:solidFill>
              </a:rPr>
              <a:t>внутреннего </a:t>
            </a:r>
            <a:r>
              <a:rPr lang="ru-RU" sz="3600" b="1" dirty="0" smtClean="0">
                <a:solidFill>
                  <a:srgbClr val="C00000"/>
                </a:solidFill>
              </a:rPr>
              <a:t>аудита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2800" b="1" dirty="0"/>
              <a:t>Цель</a:t>
            </a:r>
            <a:r>
              <a:rPr lang="ru-RU" sz="2800" b="1" dirty="0" smtClean="0"/>
              <a:t>: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dirty="0" smtClean="0"/>
              <a:t>анализ </a:t>
            </a:r>
            <a:r>
              <a:rPr lang="ru-RU" sz="2800" dirty="0"/>
              <a:t>соответствия содержания ОП СП-Детский сад  МБОУ « Меняйловская ООШ» ФОП ДОО</a:t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945526"/>
              </p:ext>
            </p:extLst>
          </p:nvPr>
        </p:nvGraphicFramePr>
        <p:xfrm>
          <a:off x="179512" y="1556792"/>
          <a:ext cx="8712968" cy="5029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08312"/>
                <a:gridCol w="5904656"/>
              </a:tblGrid>
              <a:tr h="136024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</a:rPr>
                        <a:t>Целевой раздел</a:t>
                      </a:r>
                      <a:endParaRPr lang="ru-RU" sz="2000" dirty="0" smtClean="0">
                        <a:effectLst/>
                      </a:endParaRP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</a:rPr>
                        <a:t>В ООП не был указан младенческий возраст </a:t>
                      </a:r>
                      <a:endParaRPr lang="ru-RU" sz="2000" dirty="0" smtClean="0">
                        <a:effectLst/>
                      </a:endParaRPr>
                    </a:p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</a:rPr>
                        <a:t>Содержательный раздел</a:t>
                      </a:r>
                      <a:endParaRPr lang="ru-RU" sz="2000" dirty="0" smtClean="0">
                        <a:effectLst/>
                      </a:endParaRP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</a:rPr>
                        <a:t>Программа воспитания не являлась частью образовательной программы </a:t>
                      </a:r>
                      <a:endParaRPr lang="ru-RU" sz="2000" dirty="0" smtClean="0">
                        <a:effectLst/>
                      </a:endParaRPr>
                    </a:p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</a:rPr>
                        <a:t>Организационный раздел</a:t>
                      </a:r>
                      <a:endParaRPr lang="ru-RU" sz="2000" dirty="0" smtClean="0">
                        <a:effectLst/>
                      </a:endParaRP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</a:rPr>
                        <a:t>Не было  описания психолого-педагогических условий и  раздела «Примерные перечни произведений изобразительного искусства» а </a:t>
                      </a:r>
                      <a:r>
                        <a:rPr lang="ru-RU" sz="2400" smtClean="0">
                          <a:effectLst/>
                        </a:rPr>
                        <a:t>также перечня </a:t>
                      </a:r>
                      <a:r>
                        <a:rPr lang="ru-RU" sz="2400" dirty="0" smtClean="0">
                          <a:effectLst/>
                        </a:rPr>
                        <a:t>рекомендованных для семейного просмотра анимационных произведений. </a:t>
                      </a:r>
                      <a:endParaRPr lang="ru-RU" sz="2000" dirty="0" smtClean="0">
                        <a:effectLst/>
                      </a:endParaRPr>
                    </a:p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64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Особенности проектирования основной части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 ОП ДОО по 5 областям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547932"/>
              </p:ext>
            </p:extLst>
          </p:nvPr>
        </p:nvGraphicFramePr>
        <p:xfrm>
          <a:off x="251520" y="1196752"/>
          <a:ext cx="8712968" cy="5029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48272"/>
                <a:gridCol w="626469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Образовательная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</a:rPr>
                        <a:t>«Социально-коммуникативное развитие»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</a:rPr>
                        <a:t>-приведены в соответствие с ФОП ДО задачи образовательной деятельности;</a:t>
                      </a:r>
                    </a:p>
                    <a:p>
                      <a:r>
                        <a:rPr lang="ru-RU" sz="1800" dirty="0" smtClean="0">
                          <a:effectLst/>
                        </a:rPr>
                        <a:t>-приведены в соответствие с ФОП  планируемые результаты  </a:t>
                      </a:r>
                    </a:p>
                    <a:p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</a:rPr>
                        <a:t> «Речевое развитие»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Приведено в соответствие  содержание ООП  с ФОП в разделе «Речевое развитие» в младенческом возрасте и в раннем возрасте (от </a:t>
                      </a:r>
                      <a:r>
                        <a:rPr lang="ru-RU" sz="1800" dirty="0" smtClean="0">
                          <a:effectLst/>
                        </a:rPr>
                        <a:t>1-2лет </a:t>
                      </a:r>
                      <a:r>
                        <a:rPr lang="ru-RU" sz="1800" dirty="0" smtClean="0">
                          <a:effectLst/>
                        </a:rPr>
                        <a:t>и </a:t>
                      </a:r>
                      <a:r>
                        <a:rPr lang="ru-RU" sz="1800" dirty="0" smtClean="0">
                          <a:effectLst/>
                        </a:rPr>
                        <a:t>2-3лет) </a:t>
                      </a:r>
                      <a:r>
                        <a:rPr lang="ru-RU" sz="1800" dirty="0" smtClean="0">
                          <a:effectLst/>
                        </a:rPr>
                        <a:t>и 6-7лет в разделе: «Звуковая культура речи»</a:t>
                      </a:r>
                      <a:endParaRPr lang="ru-RU" sz="1800" b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</a:rPr>
                        <a:t>«Художественно-эстетическое развитие»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</a:rPr>
                        <a:t>Приведено в соответствие  содержание ООП  с ФОП в разделе </a:t>
                      </a:r>
                      <a:r>
                        <a:rPr lang="ru-RU" sz="1800" dirty="0" smtClean="0">
                          <a:effectLst/>
                        </a:rPr>
                        <a:t> </a:t>
                      </a:r>
                      <a:r>
                        <a:rPr lang="ru-RU" sz="1800" dirty="0" smtClean="0">
                          <a:effectLst/>
                        </a:rPr>
                        <a:t>«Художественно-эстетическом» в младенческом возрасте и в раннем возрасте (от </a:t>
                      </a:r>
                      <a:r>
                        <a:rPr lang="ru-RU" sz="1800" dirty="0" smtClean="0">
                          <a:effectLst/>
                        </a:rPr>
                        <a:t>1-2лет </a:t>
                      </a:r>
                      <a:r>
                        <a:rPr lang="ru-RU" sz="1800" dirty="0" smtClean="0">
                          <a:effectLst/>
                        </a:rPr>
                        <a:t>и </a:t>
                      </a:r>
                      <a:r>
                        <a:rPr lang="ru-RU" sz="1800" dirty="0" smtClean="0">
                          <a:effectLst/>
                        </a:rPr>
                        <a:t>2-3лет) </a:t>
                      </a:r>
                      <a:r>
                        <a:rPr lang="ru-RU" sz="1800" dirty="0" smtClean="0">
                          <a:effectLst/>
                        </a:rPr>
                        <a:t>и 5-6 и 6-7лет в разделе: «Театрализованная деятельность», «Культурно досуговая», «Конструктивная деятельность», «Изобразительная», «Приобщение к искусству».  </a:t>
                      </a:r>
                    </a:p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03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820472" cy="79208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Особенности проектирования основной части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 ОП ДОО по 5 областям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490788"/>
              </p:ext>
            </p:extLst>
          </p:nvPr>
        </p:nvGraphicFramePr>
        <p:xfrm>
          <a:off x="323528" y="1340768"/>
          <a:ext cx="8712968" cy="5308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24336"/>
                <a:gridCol w="568863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Образовательная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Особенности проектирования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</a:rPr>
                        <a:t>«Физическое развитие»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</a:rPr>
                        <a:t>Приведено в соответствие  содержание ООП  с ФОП в разделе «Физическое развитие» в младенческом возрасте и в раннем возрасте (от </a:t>
                      </a:r>
                      <a:r>
                        <a:rPr lang="ru-RU" sz="1800" dirty="0" smtClean="0">
                          <a:effectLst/>
                        </a:rPr>
                        <a:t>1-2лет </a:t>
                      </a:r>
                      <a:r>
                        <a:rPr lang="ru-RU" sz="1800" dirty="0" smtClean="0">
                          <a:effectLst/>
                        </a:rPr>
                        <a:t>и </a:t>
                      </a:r>
                      <a:r>
                        <a:rPr lang="ru-RU" sz="1800" dirty="0" smtClean="0">
                          <a:effectLst/>
                        </a:rPr>
                        <a:t>2-3лет) </a:t>
                      </a:r>
                      <a:r>
                        <a:rPr lang="ru-RU" sz="1800" dirty="0" smtClean="0">
                          <a:effectLst/>
                        </a:rPr>
                        <a:t>;</a:t>
                      </a:r>
                    </a:p>
                    <a:p>
                      <a:r>
                        <a:rPr lang="ru-RU" sz="1800" dirty="0" smtClean="0">
                          <a:effectLst/>
                        </a:rPr>
                        <a:t> -от3 до 4 лет - « Развитие психофизических качеств, ориентировки в пространстве, координации, равновесия, способности быстро реагировать на сигнал»;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800" dirty="0" smtClean="0">
                          <a:effectLst/>
                        </a:rPr>
                        <a:t> от 4 до 5лет  «Формирование психофизических качеств (сила, быстрота, выносливость, гибкость, ловкость), развитие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 smtClean="0">
                          <a:effectLst/>
                        </a:rPr>
                        <a:t>координации, меткости, ориентировки в пространстве»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</a:rPr>
                        <a:t>«Познавательное развитие»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</a:rPr>
                        <a:t>Приведено в соответствие  содержание ООП  с ФОП в разделе «Познавательное развитие» в младенческом возрасте и в раннем возрасте </a:t>
                      </a:r>
                      <a:r>
                        <a:rPr lang="ru-RU" sz="1800" dirty="0" smtClean="0">
                          <a:effectLst/>
                        </a:rPr>
                        <a:t>(от 1-2лет </a:t>
                      </a:r>
                      <a:r>
                        <a:rPr lang="ru-RU" sz="1800" dirty="0" smtClean="0">
                          <a:effectLst/>
                        </a:rPr>
                        <a:t>и </a:t>
                      </a:r>
                      <a:r>
                        <a:rPr lang="ru-RU" sz="1800" dirty="0" smtClean="0">
                          <a:effectLst/>
                        </a:rPr>
                        <a:t>2-3лет).</a:t>
                      </a:r>
                      <a:endParaRPr lang="ru-RU" sz="1800" dirty="0" smtClean="0">
                        <a:effectLst/>
                      </a:endParaRPr>
                    </a:p>
                    <a:p>
                      <a:r>
                        <a:rPr lang="ru-RU" sz="1800" dirty="0" smtClean="0">
                          <a:effectLst/>
                        </a:rPr>
                        <a:t> </a:t>
                      </a:r>
                    </a:p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97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Особенности проектирования  части, формируемой участниками образовательных отношений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48931" y="1412776"/>
            <a:ext cx="871296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rt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/>
              <a:t>Для </a:t>
            </a:r>
            <a:r>
              <a:rPr lang="ru-RU" sz="2400" dirty="0"/>
              <a:t>познавательного развития детей с целью становления целостной картины мира в единстве и взаимосвязи представлений о природе, социуме, предметах, искусстве, а также ценностного отношения ребенка к действительности и самому себе, соблюдения правил и норм </a:t>
            </a:r>
            <a:r>
              <a:rPr lang="ru-RU" sz="2400" dirty="0" smtClean="0"/>
              <a:t>поведения </a:t>
            </a:r>
          </a:p>
          <a:p>
            <a:pPr lvl="0" rt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/>
              <a:t>в СП-Детский сад МБОУ « Меняйловская ООШ» реализуется </a:t>
            </a:r>
            <a:r>
              <a:rPr lang="ru-RU" sz="2400" b="1" dirty="0" smtClean="0">
                <a:solidFill>
                  <a:srgbClr val="C00000"/>
                </a:solidFill>
              </a:rPr>
              <a:t>парциальная </a:t>
            </a:r>
            <a:r>
              <a:rPr lang="ru-RU" sz="2400" b="1" dirty="0">
                <a:solidFill>
                  <a:srgbClr val="C00000"/>
                </a:solidFill>
              </a:rPr>
              <a:t>программа дошкольного образования «Здравствуй, мир Белогорья» </a:t>
            </a:r>
            <a:r>
              <a:rPr lang="ru-RU" sz="2400" b="1" dirty="0" smtClean="0">
                <a:solidFill>
                  <a:srgbClr val="C00000"/>
                </a:solidFill>
              </a:rPr>
              <a:t>.</a:t>
            </a:r>
          </a:p>
          <a:p>
            <a:pPr lvl="0" rtl="0" fontAlgn="base">
              <a:spcBef>
                <a:spcPct val="0"/>
              </a:spcBef>
              <a:spcAft>
                <a:spcPct val="0"/>
              </a:spcAft>
            </a:pPr>
            <a:endParaRPr lang="ru-RU" sz="2400" b="1" dirty="0" smtClean="0"/>
          </a:p>
          <a:p>
            <a:pPr lvl="0" rt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/>
              <a:t>Обоснование:</a:t>
            </a:r>
            <a:r>
              <a:rPr lang="ru-RU" sz="2400" dirty="0" smtClean="0"/>
              <a:t> особенность </a:t>
            </a:r>
            <a:r>
              <a:rPr lang="ru-RU" sz="2400" dirty="0"/>
              <a:t>парциальной программы «Здравствуй, мир Белогорья!» состоит в том, что познавательное развитие дошкольников происходит на основе социокультурных традиций Белгородской области.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82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Инфраструктура и методическое обеспечение ДОО для реализации ФОП ДОО</a:t>
            </a:r>
            <a:endParaRPr lang="ru-RU" sz="28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11709"/>
              </p:ext>
            </p:extLst>
          </p:nvPr>
        </p:nvGraphicFramePr>
        <p:xfrm>
          <a:off x="251520" y="1196752"/>
          <a:ext cx="8424936" cy="5369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2493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hlinkClick r:id="rId2" action="ppaction://hlinkfile"/>
                        </a:rPr>
                        <a:t>Анализ наличия инфраструктуры и методического обеспечения для реализации ФОП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hlinkClick r:id="rId3" action="ppaction://hlinkfile"/>
                        </a:rPr>
                        <a:t>Особенности организации обсуждения в </a:t>
                      </a:r>
                      <a:r>
                        <a:rPr lang="ru-RU" sz="3200" dirty="0" err="1" smtClean="0">
                          <a:hlinkClick r:id="rId3" action="ppaction://hlinkfile"/>
                        </a:rPr>
                        <a:t>педколлективах</a:t>
                      </a:r>
                      <a:r>
                        <a:rPr lang="ru-RU" sz="3200" dirty="0" smtClean="0">
                          <a:hlinkClick r:id="rId3" action="ppaction://hlinkfile"/>
                        </a:rPr>
                        <a:t> </a:t>
                      </a:r>
                      <a:endParaRPr lang="ru-RU" sz="3200" dirty="0" smtClean="0"/>
                    </a:p>
                    <a:p>
                      <a:r>
                        <a:rPr lang="ru-RU" sz="3200" dirty="0" smtClean="0"/>
                        <a:t>(</a:t>
                      </a:r>
                      <a:r>
                        <a:rPr lang="ru-RU" sz="1800" u="none" strike="noStrike" dirty="0" smtClean="0">
                          <a:effectLst/>
                        </a:rPr>
                        <a:t>Приказ об организации работы по </a:t>
                      </a:r>
                      <a:r>
                        <a:rPr lang="ru-RU" sz="1800" u="none" strike="noStrike" dirty="0" err="1" smtClean="0">
                          <a:effectLst/>
                        </a:rPr>
                        <a:t>введеннию</a:t>
                      </a:r>
                      <a:r>
                        <a:rPr lang="ru-RU" sz="1800" u="none" strike="noStrike" dirty="0" smtClean="0">
                          <a:effectLst/>
                        </a:rPr>
                        <a:t> ФОП от 03.04.2023г № 60 </a:t>
                      </a:r>
                    </a:p>
                    <a:p>
                      <a:r>
                        <a:rPr lang="ru-RU" sz="1800" dirty="0" smtClean="0">
                          <a:effectLst/>
                        </a:rPr>
                        <a:t>( прил.№1 "Состав рабочей группы";  прил.№2 "</a:t>
                      </a:r>
                      <a:r>
                        <a:rPr lang="ru-RU" sz="1800" dirty="0" err="1" smtClean="0">
                          <a:effectLst/>
                        </a:rPr>
                        <a:t>Монитринг</a:t>
                      </a:r>
                      <a:r>
                        <a:rPr lang="ru-RU" sz="1800" dirty="0" smtClean="0">
                          <a:effectLst/>
                        </a:rPr>
                        <a:t> готовности учителя, воспитателя к введению ФОП";   </a:t>
                      </a:r>
                      <a:r>
                        <a:rPr lang="ru-RU" sz="1800" dirty="0" err="1" smtClean="0">
                          <a:effectLst/>
                        </a:rPr>
                        <a:t>прил</a:t>
                      </a:r>
                      <a:r>
                        <a:rPr lang="ru-RU" sz="1800" dirty="0" smtClean="0">
                          <a:effectLst/>
                        </a:rPr>
                        <a:t> №3 " План работы МО в вопросах введения и реализации ФОП")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hlinkClick r:id="rId4" action="ppaction://hlinkfile"/>
                        </a:rPr>
                        <a:t>План –график реорганизации РППС и методического обеспечения на 2023-2025 </a:t>
                      </a:r>
                      <a:r>
                        <a:rPr lang="ru-RU" sz="3200" dirty="0" err="1" smtClean="0">
                          <a:hlinkClick r:id="rId4" action="ppaction://hlinkfile"/>
                        </a:rPr>
                        <a:t>г.г</a:t>
                      </a:r>
                      <a:r>
                        <a:rPr lang="ru-RU" sz="3200" dirty="0" smtClean="0">
                          <a:hlinkClick r:id="rId4" action="ppaction://hlinkfile"/>
                        </a:rPr>
                        <a:t>.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22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446</Words>
  <Application>Microsoft Office PowerPoint</Application>
  <DocSecurity>0</DocSecurity>
  <PresentationFormat>Экран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 Результаты внутреннего аудита Цель: анализ соответствия содержания ОП СП-Детский сад  МБОУ « Меняйловская ООШ» ФОП ДОО </vt:lpstr>
      <vt:lpstr>Особенности проектирования основной части  ОП ДОО по 5 областям</vt:lpstr>
      <vt:lpstr>Особенности проектирования основной части  ОП ДОО по 5 областям</vt:lpstr>
      <vt:lpstr>Особенности проектирования  части, формируемой участниками образовательных отношений</vt:lpstr>
      <vt:lpstr>Инфраструктура и методическое обеспечение ДОО для реализации ФОП ДОО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Л.В. Серых</dc:creator>
  <cp:lastModifiedBy>Елена</cp:lastModifiedBy>
  <cp:revision>17</cp:revision>
  <dcterms:created xsi:type="dcterms:W3CDTF">2023-07-13T13:24:47Z</dcterms:created>
  <dcterms:modified xsi:type="dcterms:W3CDTF">2023-08-31T06:15:55Z</dcterms:modified>
  <dc:identifier/>
  <dc:language/>
  <cp:version/>
</cp:coreProperties>
</file>